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ab11d4df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ab11d4df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ab11d4df1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ab11d4df1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b91a7d26c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b91a7d26c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b91a7d26c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b91a7d26c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ab11d4df1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ab11d4df1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ab11d4df1_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ab11d4df1_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ab11d4df1_3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ab11d4df1_3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bc535a0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bc535a0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ab11d4df1_3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ab11d4df1_3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UCR Counts!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1098450"/>
            <a:ext cx="8520600" cy="14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Every </a:t>
            </a:r>
            <a:r>
              <a:rPr b="1"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10 years,</a:t>
            </a:r>
            <a:r>
              <a:rPr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 take </a:t>
            </a:r>
            <a:r>
              <a:rPr b="1"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10 minutes</a:t>
            </a:r>
            <a:r>
              <a:rPr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 to answer </a:t>
            </a:r>
            <a:r>
              <a:rPr b="1" lang="en" sz="5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10 questions</a:t>
            </a:r>
            <a:endParaRPr b="1" sz="50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29288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Accurate count = Fair share of money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799" y="484300"/>
            <a:ext cx="1066101" cy="13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78499" y="484300"/>
            <a:ext cx="1355400" cy="13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7175" y="484300"/>
            <a:ext cx="1355400" cy="135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07000" y="484300"/>
            <a:ext cx="1355400" cy="135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63975" y="2109900"/>
            <a:ext cx="14934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Nutrition Programs</a:t>
            </a:r>
            <a:endParaRPr b="1" sz="16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506125" y="2191175"/>
            <a:ext cx="15279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Health Care</a:t>
            </a:r>
            <a:endParaRPr b="1" sz="16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4802300" y="2069250"/>
            <a:ext cx="1450200" cy="6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Housing Assistance</a:t>
            </a:r>
            <a:endParaRPr b="1" sz="16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956225" y="2213100"/>
            <a:ext cx="1605300" cy="4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Education</a:t>
            </a:r>
            <a:endParaRPr b="1" sz="16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749425"/>
            <a:ext cx="4236900" cy="21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Power</a:t>
            </a:r>
            <a:endParaRPr b="1"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82C3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Congressional Representation</a:t>
            </a:r>
            <a:endParaRPr sz="18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82C3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Reapportionment</a:t>
            </a:r>
            <a:endParaRPr sz="18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82C3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Redistricting</a:t>
            </a:r>
            <a:endParaRPr sz="18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5"/>
          <p:cNvSpPr txBox="1"/>
          <p:nvPr>
            <p:ph idx="2" type="body"/>
          </p:nvPr>
        </p:nvSpPr>
        <p:spPr>
          <a:xfrm>
            <a:off x="4832400" y="695350"/>
            <a:ext cx="3999900" cy="21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Money</a:t>
            </a:r>
            <a:endParaRPr b="1"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457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82C3"/>
              </a:buClr>
              <a:buSzPts val="1800"/>
              <a:buFont typeface="Montserrat"/>
              <a:buChar char="●"/>
            </a:pPr>
            <a:r>
              <a:rPr lang="en" sz="18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An undercount could cost California $1,000 per person annually</a:t>
            </a:r>
            <a:endParaRPr sz="18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4" name="Google Shape;74;p15"/>
          <p:cNvCxnSpPr/>
          <p:nvPr/>
        </p:nvCxnSpPr>
        <p:spPr>
          <a:xfrm flipH="1">
            <a:off x="4548600" y="1169950"/>
            <a:ext cx="23400" cy="1578300"/>
          </a:xfrm>
          <a:prstGeom prst="straightConnector1">
            <a:avLst/>
          </a:prstGeom>
          <a:noFill/>
          <a:ln cap="flat" cmpd="sng" w="28575">
            <a:solidFill>
              <a:srgbClr val="4582C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670350" y="1083925"/>
            <a:ext cx="5477700" cy="20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Student Loans (Pell Grant)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TRIO Programs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Research Grants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Infrastructure on college campuses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Work-Study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Grants to combat violence crimes against women on campus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Study and work abroad programs</a:t>
            </a:r>
            <a:endParaRPr sz="18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Census 2020: Begins March 12 </a:t>
            </a:r>
            <a:endParaRPr b="1" sz="12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4582C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4300" y="1338825"/>
            <a:ext cx="1355400" cy="1355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4582C3"/>
                </a:solidFill>
                <a:latin typeface="Oswald"/>
                <a:ea typeface="Oswald"/>
                <a:cs typeface="Oswald"/>
                <a:sym typeface="Oswald"/>
              </a:rPr>
              <a:t>Census Impact on Higher Education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593250" y="1114425"/>
            <a:ext cx="5381400" cy="1463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$115 billion </a:t>
            </a:r>
            <a:endParaRPr b="1" sz="6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Montserrat"/>
                <a:ea typeface="Montserrat"/>
                <a:cs typeface="Montserrat"/>
                <a:sym typeface="Montserrat"/>
              </a:rPr>
              <a:t>For California each year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625" y="531950"/>
            <a:ext cx="2628050" cy="262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4550" y="668913"/>
            <a:ext cx="2445175" cy="24451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3755800" y="921175"/>
            <a:ext cx="3484800" cy="1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$2,000 /</a:t>
            </a:r>
            <a:endParaRPr sz="6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7240600" y="1022775"/>
            <a:ext cx="1747500" cy="1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Per Person</a:t>
            </a:r>
            <a:endParaRPr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Per Year</a:t>
            </a:r>
            <a:endParaRPr sz="2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(Approx.)</a:t>
            </a:r>
            <a:endParaRPr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877725" y="2140275"/>
            <a:ext cx="4958100" cy="6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lang="en" sz="2500">
                <a:latin typeface="Montserrat"/>
                <a:ea typeface="Montserrat"/>
                <a:cs typeface="Montserrat"/>
                <a:sym typeface="Montserrat"/>
              </a:rPr>
              <a:t>or federal funded programs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100" y="727250"/>
            <a:ext cx="2435025" cy="243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/>
        </p:nvSpPr>
        <p:spPr>
          <a:xfrm>
            <a:off x="3776150" y="1297075"/>
            <a:ext cx="5202000" cy="15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Montserrat"/>
                <a:ea typeface="Montserrat"/>
                <a:cs typeface="Montserrat"/>
                <a:sym typeface="Montserrat"/>
              </a:rPr>
              <a:t>Adults, kids, babies, seniors, 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everyone</a:t>
            </a:r>
            <a:r>
              <a:rPr b="1" lang="en" sz="25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 needs to be counted</a:t>
            </a:r>
            <a:endParaRPr b="1" sz="25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/>
        </p:nvSpPr>
        <p:spPr>
          <a:xfrm>
            <a:off x="943650" y="1189875"/>
            <a:ext cx="731520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Char char="-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Ask your family, are they counting you back home? 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Char char="-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If not, ask housing/landlord/current home to include you in their household survey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Montserrat"/>
              <a:buChar char="-"/>
            </a:pP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Confirm what information they are </a:t>
            </a: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inputting</a:t>
            </a:r>
            <a:r>
              <a:rPr lang="en" sz="2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for you down (age, sex, race, etc.) </a:t>
            </a:r>
            <a:endParaRPr sz="2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20"/>
          <p:cNvSpPr txBox="1"/>
          <p:nvPr/>
        </p:nvSpPr>
        <p:spPr>
          <a:xfrm>
            <a:off x="3144725" y="416175"/>
            <a:ext cx="2690400" cy="7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What to do: </a:t>
            </a:r>
            <a:endParaRPr b="1" sz="3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Census 2020</a:t>
            </a:r>
            <a:endParaRPr b="1" sz="50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Begins March 12 </a:t>
            </a:r>
            <a:endParaRPr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4582C3"/>
                </a:solidFill>
                <a:latin typeface="Montserrat"/>
                <a:ea typeface="Montserrat"/>
                <a:cs typeface="Montserrat"/>
                <a:sym typeface="Montserrat"/>
              </a:rPr>
              <a:t>ucrcounts.ucr.edu</a:t>
            </a:r>
            <a:endParaRPr b="1">
              <a:solidFill>
                <a:srgbClr val="4582C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3" name="Google Shape;113;p21"/>
          <p:cNvCxnSpPr/>
          <p:nvPr/>
        </p:nvCxnSpPr>
        <p:spPr>
          <a:xfrm>
            <a:off x="2397750" y="1297100"/>
            <a:ext cx="4348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