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Montserrat"/>
      <p:regular r:id="rId15"/>
      <p:bold r:id="rId16"/>
      <p:italic r:id="rId17"/>
      <p:boldItalic r:id="rId18"/>
    </p:embeddedFont>
    <p:embeddedFont>
      <p:font typeface="Oswald"/>
      <p:regular r:id="rId19"/>
      <p:bold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swald-bold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-regular.fntdata"/><Relationship Id="rId14" Type="http://schemas.openxmlformats.org/officeDocument/2006/relationships/slide" Target="slides/slide9.xml"/><Relationship Id="rId17" Type="http://schemas.openxmlformats.org/officeDocument/2006/relationships/font" Target="fonts/Montserrat-italic.fntdata"/><Relationship Id="rId16" Type="http://schemas.openxmlformats.org/officeDocument/2006/relationships/font" Target="fonts/Montserrat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Oswald-regular.fntdata"/><Relationship Id="rId6" Type="http://schemas.openxmlformats.org/officeDocument/2006/relationships/slide" Target="slides/slide1.xml"/><Relationship Id="rId18" Type="http://schemas.openxmlformats.org/officeDocument/2006/relationships/font" Target="fonts/Montserrat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7ab11d4df1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7ab11d4df1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7ab11d4df1_1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7ab11d4df1_1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7b91a7d26c_1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7b91a7d26c_1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7b91a7d26c_1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7b91a7d26c_1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7ab11d4df1_3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7ab11d4df1_3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7ab11d4df1_3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7ab11d4df1_3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b11d4df1_3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b11d4df1_3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7bc535a05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7bc535a05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7ab11d4df1_3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7ab11d4df1_3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UCR Counts! Slide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8.png"/><Relationship Id="rId5" Type="http://schemas.openxmlformats.org/officeDocument/2006/relationships/image" Target="../media/image5.png"/><Relationship Id="rId6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1098450"/>
            <a:ext cx="8520600" cy="147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solidFill>
                  <a:srgbClr val="4582C3"/>
                </a:solidFill>
                <a:latin typeface="Oswald"/>
                <a:ea typeface="Oswald"/>
                <a:cs typeface="Oswald"/>
                <a:sym typeface="Oswald"/>
              </a:rPr>
              <a:t>Every </a:t>
            </a:r>
            <a:r>
              <a:rPr b="1" lang="en" sz="5000">
                <a:solidFill>
                  <a:srgbClr val="4582C3"/>
                </a:solidFill>
                <a:latin typeface="Oswald"/>
                <a:ea typeface="Oswald"/>
                <a:cs typeface="Oswald"/>
                <a:sym typeface="Oswald"/>
              </a:rPr>
              <a:t>10 years,</a:t>
            </a:r>
            <a:r>
              <a:rPr lang="en" sz="5000">
                <a:solidFill>
                  <a:srgbClr val="4582C3"/>
                </a:solidFill>
                <a:latin typeface="Oswald"/>
                <a:ea typeface="Oswald"/>
                <a:cs typeface="Oswald"/>
                <a:sym typeface="Oswald"/>
              </a:rPr>
              <a:t> take </a:t>
            </a:r>
            <a:r>
              <a:rPr b="1" lang="en" sz="5000">
                <a:solidFill>
                  <a:srgbClr val="4582C3"/>
                </a:solidFill>
                <a:latin typeface="Oswald"/>
                <a:ea typeface="Oswald"/>
                <a:cs typeface="Oswald"/>
                <a:sym typeface="Oswald"/>
              </a:rPr>
              <a:t>10 minutes</a:t>
            </a:r>
            <a:r>
              <a:rPr lang="en" sz="5000">
                <a:solidFill>
                  <a:srgbClr val="4582C3"/>
                </a:solidFill>
                <a:latin typeface="Oswald"/>
                <a:ea typeface="Oswald"/>
                <a:cs typeface="Oswald"/>
                <a:sym typeface="Oswald"/>
              </a:rPr>
              <a:t> to answer </a:t>
            </a:r>
            <a:r>
              <a:rPr b="1" lang="en" sz="5000">
                <a:solidFill>
                  <a:srgbClr val="4582C3"/>
                </a:solidFill>
                <a:latin typeface="Oswald"/>
                <a:ea typeface="Oswald"/>
                <a:cs typeface="Oswald"/>
                <a:sym typeface="Oswald"/>
              </a:rPr>
              <a:t>10 questions</a:t>
            </a:r>
            <a:endParaRPr b="1" sz="5000">
              <a:solidFill>
                <a:srgbClr val="4582C3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311700" y="292880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>
                <a:solidFill>
                  <a:srgbClr val="4582C3"/>
                </a:solidFill>
                <a:latin typeface="Oswald"/>
                <a:ea typeface="Oswald"/>
                <a:cs typeface="Oswald"/>
                <a:sym typeface="Oswald"/>
              </a:rPr>
              <a:t>Accurate count = Fair share of money</a:t>
            </a:r>
            <a:endParaRPr/>
          </a:p>
        </p:txBody>
      </p:sp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9799" y="484300"/>
            <a:ext cx="1066101" cy="1355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678499" y="484300"/>
            <a:ext cx="1355400" cy="1355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897175" y="484300"/>
            <a:ext cx="1355400" cy="1355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007000" y="484300"/>
            <a:ext cx="1355400" cy="135540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463975" y="2109900"/>
            <a:ext cx="1493400" cy="63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4582C3"/>
                </a:solidFill>
                <a:latin typeface="Montserrat"/>
                <a:ea typeface="Montserrat"/>
                <a:cs typeface="Montserrat"/>
                <a:sym typeface="Montserrat"/>
              </a:rPr>
              <a:t>Nutrition Programs</a:t>
            </a:r>
            <a:endParaRPr b="1" sz="1600">
              <a:solidFill>
                <a:srgbClr val="4582C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2506125" y="2191175"/>
            <a:ext cx="1527900" cy="38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4582C3"/>
                </a:solidFill>
                <a:latin typeface="Montserrat"/>
                <a:ea typeface="Montserrat"/>
                <a:cs typeface="Montserrat"/>
                <a:sym typeface="Montserrat"/>
              </a:rPr>
              <a:t>Health Care</a:t>
            </a:r>
            <a:endParaRPr b="1" sz="1600">
              <a:solidFill>
                <a:srgbClr val="4582C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6" name="Google Shape;66;p14"/>
          <p:cNvSpPr txBox="1"/>
          <p:nvPr/>
        </p:nvSpPr>
        <p:spPr>
          <a:xfrm>
            <a:off x="4802300" y="2069250"/>
            <a:ext cx="1450200" cy="63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4582C3"/>
                </a:solidFill>
                <a:latin typeface="Montserrat"/>
                <a:ea typeface="Montserrat"/>
                <a:cs typeface="Montserrat"/>
                <a:sym typeface="Montserrat"/>
              </a:rPr>
              <a:t>Housing Assistance</a:t>
            </a:r>
            <a:endParaRPr b="1" sz="1600">
              <a:solidFill>
                <a:srgbClr val="4582C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7" name="Google Shape;67;p14"/>
          <p:cNvSpPr txBox="1"/>
          <p:nvPr/>
        </p:nvSpPr>
        <p:spPr>
          <a:xfrm>
            <a:off x="6956225" y="2213100"/>
            <a:ext cx="1605300" cy="4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4582C3"/>
                </a:solidFill>
                <a:latin typeface="Montserrat"/>
                <a:ea typeface="Montserrat"/>
                <a:cs typeface="Montserrat"/>
                <a:sym typeface="Montserrat"/>
              </a:rPr>
              <a:t>Education</a:t>
            </a:r>
            <a:endParaRPr b="1" sz="1600">
              <a:solidFill>
                <a:srgbClr val="4582C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749425"/>
            <a:ext cx="4236900" cy="215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4582C3"/>
                </a:solidFill>
                <a:latin typeface="Montserrat"/>
                <a:ea typeface="Montserrat"/>
                <a:cs typeface="Montserrat"/>
                <a:sym typeface="Montserrat"/>
              </a:rPr>
              <a:t>Power</a:t>
            </a:r>
            <a:endParaRPr b="1" sz="2000">
              <a:solidFill>
                <a:srgbClr val="4582C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4582C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82C3"/>
              </a:buClr>
              <a:buSzPts val="1800"/>
              <a:buFont typeface="Montserrat"/>
              <a:buChar char="●"/>
            </a:pPr>
            <a:r>
              <a:rPr lang="en" sz="1800">
                <a:solidFill>
                  <a:srgbClr val="4582C3"/>
                </a:solidFill>
                <a:latin typeface="Montserrat"/>
                <a:ea typeface="Montserrat"/>
                <a:cs typeface="Montserrat"/>
                <a:sym typeface="Montserrat"/>
              </a:rPr>
              <a:t>Congressional Representation</a:t>
            </a:r>
            <a:endParaRPr sz="1800">
              <a:solidFill>
                <a:srgbClr val="4582C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82C3"/>
              </a:buClr>
              <a:buSzPts val="1800"/>
              <a:buFont typeface="Montserrat"/>
              <a:buChar char="●"/>
            </a:pPr>
            <a:r>
              <a:rPr lang="en" sz="1800">
                <a:solidFill>
                  <a:srgbClr val="4582C3"/>
                </a:solidFill>
                <a:latin typeface="Montserrat"/>
                <a:ea typeface="Montserrat"/>
                <a:cs typeface="Montserrat"/>
                <a:sym typeface="Montserrat"/>
              </a:rPr>
              <a:t>Reapportionment</a:t>
            </a:r>
            <a:endParaRPr sz="1800">
              <a:solidFill>
                <a:srgbClr val="4582C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82C3"/>
              </a:buClr>
              <a:buSzPts val="1800"/>
              <a:buFont typeface="Montserrat"/>
              <a:buChar char="●"/>
            </a:pPr>
            <a:r>
              <a:rPr lang="en" sz="1800">
                <a:solidFill>
                  <a:srgbClr val="4582C3"/>
                </a:solidFill>
                <a:latin typeface="Montserrat"/>
                <a:ea typeface="Montserrat"/>
                <a:cs typeface="Montserrat"/>
                <a:sym typeface="Montserrat"/>
              </a:rPr>
              <a:t>Redistricting</a:t>
            </a:r>
            <a:endParaRPr sz="1800">
              <a:solidFill>
                <a:srgbClr val="4582C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3" name="Google Shape;73;p15"/>
          <p:cNvSpPr txBox="1"/>
          <p:nvPr>
            <p:ph idx="2" type="body"/>
          </p:nvPr>
        </p:nvSpPr>
        <p:spPr>
          <a:xfrm>
            <a:off x="4832400" y="695350"/>
            <a:ext cx="3999900" cy="215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4582C3"/>
                </a:solidFill>
                <a:latin typeface="Montserrat"/>
                <a:ea typeface="Montserrat"/>
                <a:cs typeface="Montserrat"/>
                <a:sym typeface="Montserrat"/>
              </a:rPr>
              <a:t>Money</a:t>
            </a:r>
            <a:endParaRPr b="1" sz="2000">
              <a:solidFill>
                <a:srgbClr val="4582C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4582C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82C3"/>
              </a:buClr>
              <a:buSzPts val="1800"/>
              <a:buFont typeface="Montserrat"/>
              <a:buChar char="●"/>
            </a:pPr>
            <a:r>
              <a:rPr lang="en" sz="1800">
                <a:solidFill>
                  <a:srgbClr val="4582C3"/>
                </a:solidFill>
                <a:latin typeface="Montserrat"/>
                <a:ea typeface="Montserrat"/>
                <a:cs typeface="Montserrat"/>
                <a:sym typeface="Montserrat"/>
              </a:rPr>
              <a:t>An undercount could cost California $1,000 per person annually</a:t>
            </a:r>
            <a:endParaRPr sz="1800">
              <a:solidFill>
                <a:srgbClr val="4582C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cxnSp>
        <p:nvCxnSpPr>
          <p:cNvPr id="74" name="Google Shape;74;p15"/>
          <p:cNvCxnSpPr/>
          <p:nvPr/>
        </p:nvCxnSpPr>
        <p:spPr>
          <a:xfrm flipH="1">
            <a:off x="4548600" y="1169950"/>
            <a:ext cx="23400" cy="1578300"/>
          </a:xfrm>
          <a:prstGeom prst="straightConnector1">
            <a:avLst/>
          </a:prstGeom>
          <a:noFill/>
          <a:ln cap="flat" cmpd="sng" w="28575">
            <a:solidFill>
              <a:srgbClr val="4582C3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>
            <a:off x="670350" y="1083925"/>
            <a:ext cx="5477700" cy="204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4582C3"/>
                </a:solidFill>
                <a:latin typeface="Oswald"/>
                <a:ea typeface="Oswald"/>
                <a:cs typeface="Oswald"/>
                <a:sym typeface="Oswald"/>
              </a:rPr>
              <a:t>Student Loans (Pell Grant)</a:t>
            </a:r>
            <a:endParaRPr sz="1800">
              <a:solidFill>
                <a:srgbClr val="4582C3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4582C3"/>
                </a:solidFill>
                <a:latin typeface="Oswald"/>
                <a:ea typeface="Oswald"/>
                <a:cs typeface="Oswald"/>
                <a:sym typeface="Oswald"/>
              </a:rPr>
              <a:t>TRIO Programs</a:t>
            </a:r>
            <a:endParaRPr sz="1800">
              <a:solidFill>
                <a:srgbClr val="4582C3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4582C3"/>
                </a:solidFill>
                <a:latin typeface="Oswald"/>
                <a:ea typeface="Oswald"/>
                <a:cs typeface="Oswald"/>
                <a:sym typeface="Oswald"/>
              </a:rPr>
              <a:t>Research Grants</a:t>
            </a:r>
            <a:endParaRPr sz="1800">
              <a:solidFill>
                <a:srgbClr val="4582C3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4582C3"/>
                </a:solidFill>
                <a:latin typeface="Oswald"/>
                <a:ea typeface="Oswald"/>
                <a:cs typeface="Oswald"/>
                <a:sym typeface="Oswald"/>
              </a:rPr>
              <a:t>Infrastructure on college campuses</a:t>
            </a:r>
            <a:endParaRPr sz="1800">
              <a:solidFill>
                <a:srgbClr val="4582C3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4582C3"/>
                </a:solidFill>
                <a:latin typeface="Oswald"/>
                <a:ea typeface="Oswald"/>
                <a:cs typeface="Oswald"/>
                <a:sym typeface="Oswald"/>
              </a:rPr>
              <a:t>Work-Study</a:t>
            </a:r>
            <a:endParaRPr sz="1800">
              <a:solidFill>
                <a:srgbClr val="4582C3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4582C3"/>
                </a:solidFill>
                <a:latin typeface="Oswald"/>
                <a:ea typeface="Oswald"/>
                <a:cs typeface="Oswald"/>
                <a:sym typeface="Oswald"/>
              </a:rPr>
              <a:t>Grants to combat violence crimes against women on campus</a:t>
            </a:r>
            <a:endParaRPr sz="1800">
              <a:solidFill>
                <a:srgbClr val="4582C3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4582C3"/>
                </a:solidFill>
                <a:latin typeface="Oswald"/>
                <a:ea typeface="Oswald"/>
                <a:cs typeface="Oswald"/>
                <a:sym typeface="Oswald"/>
              </a:rPr>
              <a:t>Study and work abroad programs</a:t>
            </a:r>
            <a:endParaRPr sz="1800">
              <a:solidFill>
                <a:srgbClr val="4582C3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4582C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4582C3"/>
                </a:solidFill>
                <a:latin typeface="Montserrat"/>
                <a:ea typeface="Montserrat"/>
                <a:cs typeface="Montserrat"/>
                <a:sym typeface="Montserrat"/>
              </a:rPr>
              <a:t>Census 2020: Begins March 12 </a:t>
            </a:r>
            <a:endParaRPr b="1" sz="1200">
              <a:solidFill>
                <a:srgbClr val="4582C3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4582C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4582C3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80" name="Google Shape;8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14300" y="1338825"/>
            <a:ext cx="1355400" cy="135540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6"/>
          <p:cNvSpPr txBox="1"/>
          <p:nvPr>
            <p:ph type="title"/>
          </p:nvPr>
        </p:nvSpPr>
        <p:spPr>
          <a:xfrm>
            <a:off x="311700" y="3722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>
                <a:solidFill>
                  <a:srgbClr val="4582C3"/>
                </a:solidFill>
                <a:latin typeface="Oswald"/>
                <a:ea typeface="Oswald"/>
                <a:cs typeface="Oswald"/>
                <a:sym typeface="Oswald"/>
              </a:rPr>
              <a:t>Census Impact on Higher Education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/>
          <p:nvPr>
            <p:ph type="title"/>
          </p:nvPr>
        </p:nvSpPr>
        <p:spPr>
          <a:xfrm>
            <a:off x="3593250" y="1114425"/>
            <a:ext cx="5381400" cy="1463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>
                <a:solidFill>
                  <a:srgbClr val="4582C3"/>
                </a:solidFill>
                <a:latin typeface="Montserrat"/>
                <a:ea typeface="Montserrat"/>
                <a:cs typeface="Montserrat"/>
                <a:sym typeface="Montserrat"/>
              </a:rPr>
              <a:t>$115 billion </a:t>
            </a:r>
            <a:endParaRPr b="1" sz="6000">
              <a:solidFill>
                <a:srgbClr val="4582C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For California each year</a:t>
            </a:r>
            <a:endParaRPr sz="28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3625" y="531950"/>
            <a:ext cx="2628050" cy="2628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24550" y="668913"/>
            <a:ext cx="2445175" cy="2445175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8"/>
          <p:cNvSpPr txBox="1"/>
          <p:nvPr/>
        </p:nvSpPr>
        <p:spPr>
          <a:xfrm>
            <a:off x="3755800" y="921175"/>
            <a:ext cx="3484800" cy="114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>
                <a:solidFill>
                  <a:srgbClr val="4582C3"/>
                </a:solidFill>
                <a:latin typeface="Montserrat"/>
                <a:ea typeface="Montserrat"/>
                <a:cs typeface="Montserrat"/>
                <a:sym typeface="Montserrat"/>
              </a:rPr>
              <a:t>$2,000 /</a:t>
            </a:r>
            <a:endParaRPr sz="6000">
              <a:solidFill>
                <a:srgbClr val="4582C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4" name="Google Shape;94;p18"/>
          <p:cNvSpPr txBox="1"/>
          <p:nvPr/>
        </p:nvSpPr>
        <p:spPr>
          <a:xfrm>
            <a:off x="7240600" y="1022775"/>
            <a:ext cx="1747500" cy="111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4582C3"/>
                </a:solidFill>
                <a:latin typeface="Montserrat"/>
                <a:ea typeface="Montserrat"/>
                <a:cs typeface="Montserrat"/>
                <a:sym typeface="Montserrat"/>
              </a:rPr>
              <a:t>Per Person</a:t>
            </a:r>
            <a:endParaRPr sz="2000">
              <a:solidFill>
                <a:srgbClr val="4582C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4582C3"/>
                </a:solidFill>
                <a:latin typeface="Montserrat"/>
                <a:ea typeface="Montserrat"/>
                <a:cs typeface="Montserrat"/>
                <a:sym typeface="Montserrat"/>
              </a:rPr>
              <a:t>Per Year</a:t>
            </a:r>
            <a:endParaRPr sz="2000">
              <a:solidFill>
                <a:srgbClr val="4582C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582C3"/>
                </a:solidFill>
                <a:latin typeface="Montserrat"/>
                <a:ea typeface="Montserrat"/>
                <a:cs typeface="Montserrat"/>
                <a:sym typeface="Montserrat"/>
              </a:rPr>
              <a:t>(Approx.)</a:t>
            </a:r>
            <a:endParaRPr>
              <a:solidFill>
                <a:srgbClr val="4582C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5" name="Google Shape;95;p18"/>
          <p:cNvSpPr txBox="1"/>
          <p:nvPr/>
        </p:nvSpPr>
        <p:spPr>
          <a:xfrm>
            <a:off x="3877725" y="2140275"/>
            <a:ext cx="4958100" cy="69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latin typeface="Montserrat"/>
                <a:ea typeface="Montserrat"/>
                <a:cs typeface="Montserrat"/>
                <a:sym typeface="Montserrat"/>
              </a:rPr>
              <a:t>f</a:t>
            </a:r>
            <a:r>
              <a:rPr lang="en" sz="2500">
                <a:latin typeface="Montserrat"/>
                <a:ea typeface="Montserrat"/>
                <a:cs typeface="Montserrat"/>
                <a:sym typeface="Montserrat"/>
              </a:rPr>
              <a:t>or federal funded programs</a:t>
            </a:r>
            <a:endParaRPr sz="25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3100" y="727250"/>
            <a:ext cx="2435025" cy="243502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19"/>
          <p:cNvSpPr txBox="1"/>
          <p:nvPr/>
        </p:nvSpPr>
        <p:spPr>
          <a:xfrm>
            <a:off x="3776150" y="1297075"/>
            <a:ext cx="5202000" cy="154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latin typeface="Montserrat"/>
                <a:ea typeface="Montserrat"/>
                <a:cs typeface="Montserrat"/>
                <a:sym typeface="Montserrat"/>
              </a:rPr>
              <a:t>Adults, kids, babies, seniors, </a:t>
            </a:r>
            <a:endParaRPr sz="25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500" u="sng">
                <a:solidFill>
                  <a:srgbClr val="4582C3"/>
                </a:solidFill>
                <a:latin typeface="Montserrat"/>
                <a:ea typeface="Montserrat"/>
                <a:cs typeface="Montserrat"/>
                <a:sym typeface="Montserrat"/>
              </a:rPr>
              <a:t>everyone</a:t>
            </a:r>
            <a:r>
              <a:rPr b="1" lang="en" sz="2500">
                <a:solidFill>
                  <a:srgbClr val="4582C3"/>
                </a:solidFill>
                <a:latin typeface="Montserrat"/>
                <a:ea typeface="Montserrat"/>
                <a:cs typeface="Montserrat"/>
                <a:sym typeface="Montserrat"/>
              </a:rPr>
              <a:t> needs to be counted</a:t>
            </a:r>
            <a:endParaRPr b="1" sz="2500">
              <a:solidFill>
                <a:srgbClr val="4582C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/>
          <p:nvPr/>
        </p:nvSpPr>
        <p:spPr>
          <a:xfrm>
            <a:off x="943650" y="1189875"/>
            <a:ext cx="7315200" cy="25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ontserrat"/>
              <a:buChar char="-"/>
            </a:pPr>
            <a:r>
              <a:rPr lang="en" sz="25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Ask your family, are they counting you back home? </a:t>
            </a:r>
            <a:endParaRPr sz="25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ontserrat"/>
              <a:buChar char="-"/>
            </a:pPr>
            <a:r>
              <a:rPr lang="en" sz="25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If not, ask housing/landlord/current home to include you in their household survey</a:t>
            </a:r>
            <a:endParaRPr sz="25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ontserrat"/>
              <a:buChar char="-"/>
            </a:pPr>
            <a:r>
              <a:rPr lang="en" sz="25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Confirm what information they are </a:t>
            </a:r>
            <a:r>
              <a:rPr lang="en" sz="25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inputting</a:t>
            </a:r>
            <a:r>
              <a:rPr lang="en" sz="25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for you down (age, sex, race, etc.) </a:t>
            </a:r>
            <a:endParaRPr sz="25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7" name="Google Shape;107;p20"/>
          <p:cNvSpPr txBox="1"/>
          <p:nvPr/>
        </p:nvSpPr>
        <p:spPr>
          <a:xfrm>
            <a:off x="3144725" y="416175"/>
            <a:ext cx="2690400" cy="77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4582C3"/>
                </a:solidFill>
                <a:latin typeface="Montserrat"/>
                <a:ea typeface="Montserrat"/>
                <a:cs typeface="Montserrat"/>
                <a:sym typeface="Montserrat"/>
              </a:rPr>
              <a:t>What to do: </a:t>
            </a:r>
            <a:endParaRPr b="1" sz="3000">
              <a:solidFill>
                <a:srgbClr val="4582C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0">
                <a:solidFill>
                  <a:srgbClr val="4582C3"/>
                </a:solidFill>
                <a:latin typeface="Montserrat"/>
                <a:ea typeface="Montserrat"/>
                <a:cs typeface="Montserrat"/>
                <a:sym typeface="Montserrat"/>
              </a:rPr>
              <a:t>Census 2020</a:t>
            </a:r>
            <a:endParaRPr b="1" sz="5000">
              <a:solidFill>
                <a:srgbClr val="4582C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00">
              <a:solidFill>
                <a:srgbClr val="4582C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Begins March 12 </a:t>
            </a:r>
            <a:endParaRPr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582C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4582C3"/>
                </a:solidFill>
                <a:latin typeface="Montserrat"/>
                <a:ea typeface="Montserrat"/>
                <a:cs typeface="Montserrat"/>
                <a:sym typeface="Montserrat"/>
              </a:rPr>
              <a:t>ucrcounts.ucr.edu</a:t>
            </a:r>
            <a:endParaRPr b="1">
              <a:solidFill>
                <a:srgbClr val="4582C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cxnSp>
        <p:nvCxnSpPr>
          <p:cNvPr id="113" name="Google Shape;113;p21"/>
          <p:cNvCxnSpPr/>
          <p:nvPr/>
        </p:nvCxnSpPr>
        <p:spPr>
          <a:xfrm>
            <a:off x="2397750" y="1297100"/>
            <a:ext cx="43485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