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5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svg"/><Relationship Id="rId1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B2FA7D-5AF9-43A4-AD20-E818F94061F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66C6030-9812-4489-A809-0F471D8D5971}">
      <dgm:prSet custT="1"/>
      <dgm:spPr/>
      <dgm:t>
        <a:bodyPr/>
        <a:lstStyle/>
        <a:p>
          <a:pPr>
            <a:defRPr cap="all"/>
          </a:pPr>
          <a:r>
            <a:rPr lang="en-US" sz="2000" b="1" i="0" dirty="0"/>
            <a:t>Build experience for census </a:t>
          </a:r>
          <a:r>
            <a:rPr lang="en-US" sz="2000" b="1" i="0" dirty="0" err="1"/>
            <a:t>ie</a:t>
          </a:r>
          <a:r>
            <a:rPr lang="en-US" sz="2000" b="1" i="0" dirty="0"/>
            <a:t> 2030</a:t>
          </a:r>
          <a:endParaRPr lang="en-US" sz="2000" b="1" dirty="0"/>
        </a:p>
      </dgm:t>
    </dgm:pt>
    <dgm:pt modelId="{1B8632D5-6467-4305-8968-1616F9C384BC}" type="parTrans" cxnId="{A7843493-EBDB-4A27-AE9B-21C978D242A1}">
      <dgm:prSet/>
      <dgm:spPr/>
      <dgm:t>
        <a:bodyPr/>
        <a:lstStyle/>
        <a:p>
          <a:endParaRPr lang="en-US"/>
        </a:p>
      </dgm:t>
    </dgm:pt>
    <dgm:pt modelId="{5BFD56C9-C453-410A-B70D-E20046F88A5B}" type="sibTrans" cxnId="{A7843493-EBDB-4A27-AE9B-21C978D242A1}">
      <dgm:prSet/>
      <dgm:spPr/>
      <dgm:t>
        <a:bodyPr/>
        <a:lstStyle/>
        <a:p>
          <a:endParaRPr lang="en-US"/>
        </a:p>
      </dgm:t>
    </dgm:pt>
    <dgm:pt modelId="{CE3A6070-5356-482A-97FA-5F85AA15670A}">
      <dgm:prSet/>
      <dgm:spPr/>
      <dgm:t>
        <a:bodyPr/>
        <a:lstStyle/>
        <a:p>
          <a:pPr>
            <a:defRPr cap="all"/>
          </a:pPr>
          <a:r>
            <a:rPr lang="en-US" b="1" dirty="0"/>
            <a:t>HOSTING VALUABLE ASSETS &amp; SHARE WITH AGENCIES AND ORGANIZATIONS IN THE </a:t>
          </a:r>
          <a:r>
            <a:rPr lang="en-US" b="1" dirty="0" err="1"/>
            <a:t>ie</a:t>
          </a:r>
          <a:endParaRPr lang="en-US" b="1" dirty="0"/>
        </a:p>
      </dgm:t>
    </dgm:pt>
    <dgm:pt modelId="{032229C8-FF37-40D0-AF37-6E09D0BAE8C9}" type="parTrans" cxnId="{1AD81B2C-7202-4C30-B2C3-25CB9AC88494}">
      <dgm:prSet/>
      <dgm:spPr/>
      <dgm:t>
        <a:bodyPr/>
        <a:lstStyle/>
        <a:p>
          <a:endParaRPr lang="en-US"/>
        </a:p>
      </dgm:t>
    </dgm:pt>
    <dgm:pt modelId="{B78E7E29-724B-4B4A-8935-01E8EFA1196D}" type="sibTrans" cxnId="{1AD81B2C-7202-4C30-B2C3-25CB9AC88494}">
      <dgm:prSet/>
      <dgm:spPr/>
      <dgm:t>
        <a:bodyPr/>
        <a:lstStyle/>
        <a:p>
          <a:endParaRPr lang="en-US"/>
        </a:p>
      </dgm:t>
    </dgm:pt>
    <dgm:pt modelId="{02CC6D57-68DC-445E-B02D-D97E9672F0D1}" type="pres">
      <dgm:prSet presAssocID="{91B2FA7D-5AF9-43A4-AD20-E818F94061FC}" presName="root" presStyleCnt="0">
        <dgm:presLayoutVars>
          <dgm:dir/>
          <dgm:resizeHandles val="exact"/>
        </dgm:presLayoutVars>
      </dgm:prSet>
      <dgm:spPr/>
    </dgm:pt>
    <dgm:pt modelId="{FC2616B2-AD56-45FF-A2A5-C9E705D3569E}" type="pres">
      <dgm:prSet presAssocID="{166C6030-9812-4489-A809-0F471D8D5971}" presName="compNode" presStyleCnt="0"/>
      <dgm:spPr/>
    </dgm:pt>
    <dgm:pt modelId="{BD655E7A-36AA-4448-BDE4-DE3B07FB570B}" type="pres">
      <dgm:prSet presAssocID="{166C6030-9812-4489-A809-0F471D8D5971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FC115F91-EB97-4FAF-A82B-9B8397258868}" type="pres">
      <dgm:prSet presAssocID="{166C6030-9812-4489-A809-0F471D8D597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55828FAD-EF11-47D4-A484-E970041C1A8F}" type="pres">
      <dgm:prSet presAssocID="{166C6030-9812-4489-A809-0F471D8D5971}" presName="spaceRect" presStyleCnt="0"/>
      <dgm:spPr/>
    </dgm:pt>
    <dgm:pt modelId="{090F19FE-C986-4ABF-B677-129E19D19B75}" type="pres">
      <dgm:prSet presAssocID="{166C6030-9812-4489-A809-0F471D8D5971}" presName="textRect" presStyleLbl="revTx" presStyleIdx="0" presStyleCnt="2" custLinFactNeighborX="-2396" custLinFactNeighborY="-62120">
        <dgm:presLayoutVars>
          <dgm:chMax val="1"/>
          <dgm:chPref val="1"/>
        </dgm:presLayoutVars>
      </dgm:prSet>
      <dgm:spPr/>
    </dgm:pt>
    <dgm:pt modelId="{DFAE3BA6-E56E-4774-BA79-5C7D79224CA9}" type="pres">
      <dgm:prSet presAssocID="{5BFD56C9-C453-410A-B70D-E20046F88A5B}" presName="sibTrans" presStyleCnt="0"/>
      <dgm:spPr/>
    </dgm:pt>
    <dgm:pt modelId="{A27F95B7-0093-42AE-9810-4AA9A19AC785}" type="pres">
      <dgm:prSet presAssocID="{CE3A6070-5356-482A-97FA-5F85AA15670A}" presName="compNode" presStyleCnt="0"/>
      <dgm:spPr/>
    </dgm:pt>
    <dgm:pt modelId="{49E397E9-F616-47DC-A037-45AD5D63501B}" type="pres">
      <dgm:prSet presAssocID="{CE3A6070-5356-482A-97FA-5F85AA15670A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75629B02-22DE-41D1-88CD-1D158818BD0B}" type="pres">
      <dgm:prSet presAssocID="{CE3A6070-5356-482A-97FA-5F85AA15670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A46F989-1937-4EB4-994B-E65D6B48124E}" type="pres">
      <dgm:prSet presAssocID="{CE3A6070-5356-482A-97FA-5F85AA15670A}" presName="spaceRect" presStyleCnt="0"/>
      <dgm:spPr/>
    </dgm:pt>
    <dgm:pt modelId="{2C76A2EE-2869-42F4-A785-B7AAAA74B263}" type="pres">
      <dgm:prSet presAssocID="{CE3A6070-5356-482A-97FA-5F85AA15670A}" presName="textRect" presStyleLbl="revTx" presStyleIdx="1" presStyleCnt="2" custLinFactNeighborX="898" custLinFactNeighborY="-61406">
        <dgm:presLayoutVars>
          <dgm:chMax val="1"/>
          <dgm:chPref val="1"/>
        </dgm:presLayoutVars>
      </dgm:prSet>
      <dgm:spPr/>
    </dgm:pt>
  </dgm:ptLst>
  <dgm:cxnLst>
    <dgm:cxn modelId="{1AD81B2C-7202-4C30-B2C3-25CB9AC88494}" srcId="{91B2FA7D-5AF9-43A4-AD20-E818F94061FC}" destId="{CE3A6070-5356-482A-97FA-5F85AA15670A}" srcOrd="1" destOrd="0" parTransId="{032229C8-FF37-40D0-AF37-6E09D0BAE8C9}" sibTransId="{B78E7E29-724B-4B4A-8935-01E8EFA1196D}"/>
    <dgm:cxn modelId="{FD701473-C687-4A1E-9FD4-DEDD25535F22}" type="presOf" srcId="{91B2FA7D-5AF9-43A4-AD20-E818F94061FC}" destId="{02CC6D57-68DC-445E-B02D-D97E9672F0D1}" srcOrd="0" destOrd="0" presId="urn:microsoft.com/office/officeart/2018/5/layout/IconLeafLabelList"/>
    <dgm:cxn modelId="{A7843493-EBDB-4A27-AE9B-21C978D242A1}" srcId="{91B2FA7D-5AF9-43A4-AD20-E818F94061FC}" destId="{166C6030-9812-4489-A809-0F471D8D5971}" srcOrd="0" destOrd="0" parTransId="{1B8632D5-6467-4305-8968-1616F9C384BC}" sibTransId="{5BFD56C9-C453-410A-B70D-E20046F88A5B}"/>
    <dgm:cxn modelId="{BFDE6FB5-4F7C-44D9-BA82-B5B6090A8922}" type="presOf" srcId="{166C6030-9812-4489-A809-0F471D8D5971}" destId="{090F19FE-C986-4ABF-B677-129E19D19B75}" srcOrd="0" destOrd="0" presId="urn:microsoft.com/office/officeart/2018/5/layout/IconLeafLabelList"/>
    <dgm:cxn modelId="{680AE5DF-6AF2-4663-B5DF-AE79F89885B3}" type="presOf" srcId="{CE3A6070-5356-482A-97FA-5F85AA15670A}" destId="{2C76A2EE-2869-42F4-A785-B7AAAA74B263}" srcOrd="0" destOrd="0" presId="urn:microsoft.com/office/officeart/2018/5/layout/IconLeafLabelList"/>
    <dgm:cxn modelId="{37F1CA3A-D7F8-4087-B6F8-38FA7A6BA5DA}" type="presParOf" srcId="{02CC6D57-68DC-445E-B02D-D97E9672F0D1}" destId="{FC2616B2-AD56-45FF-A2A5-C9E705D3569E}" srcOrd="0" destOrd="0" presId="urn:microsoft.com/office/officeart/2018/5/layout/IconLeafLabelList"/>
    <dgm:cxn modelId="{5F27D27D-A317-4196-A5CD-BD1EC05D603C}" type="presParOf" srcId="{FC2616B2-AD56-45FF-A2A5-C9E705D3569E}" destId="{BD655E7A-36AA-4448-BDE4-DE3B07FB570B}" srcOrd="0" destOrd="0" presId="urn:microsoft.com/office/officeart/2018/5/layout/IconLeafLabelList"/>
    <dgm:cxn modelId="{73F7D153-CAE0-4B75-9899-BB98F122AA6A}" type="presParOf" srcId="{FC2616B2-AD56-45FF-A2A5-C9E705D3569E}" destId="{FC115F91-EB97-4FAF-A82B-9B8397258868}" srcOrd="1" destOrd="0" presId="urn:microsoft.com/office/officeart/2018/5/layout/IconLeafLabelList"/>
    <dgm:cxn modelId="{7C6015FD-8A93-41C3-9C54-D8DBE7B85A18}" type="presParOf" srcId="{FC2616B2-AD56-45FF-A2A5-C9E705D3569E}" destId="{55828FAD-EF11-47D4-A484-E970041C1A8F}" srcOrd="2" destOrd="0" presId="urn:microsoft.com/office/officeart/2018/5/layout/IconLeafLabelList"/>
    <dgm:cxn modelId="{63DE7992-44C8-43D9-B212-FA04FD54F17A}" type="presParOf" srcId="{FC2616B2-AD56-45FF-A2A5-C9E705D3569E}" destId="{090F19FE-C986-4ABF-B677-129E19D19B75}" srcOrd="3" destOrd="0" presId="urn:microsoft.com/office/officeart/2018/5/layout/IconLeafLabelList"/>
    <dgm:cxn modelId="{B89799E2-C714-4E60-9067-0B31C49512ED}" type="presParOf" srcId="{02CC6D57-68DC-445E-B02D-D97E9672F0D1}" destId="{DFAE3BA6-E56E-4774-BA79-5C7D79224CA9}" srcOrd="1" destOrd="0" presId="urn:microsoft.com/office/officeart/2018/5/layout/IconLeafLabelList"/>
    <dgm:cxn modelId="{D7658C23-4FBA-497E-AA4E-422B1E639BD9}" type="presParOf" srcId="{02CC6D57-68DC-445E-B02D-D97E9672F0D1}" destId="{A27F95B7-0093-42AE-9810-4AA9A19AC785}" srcOrd="2" destOrd="0" presId="urn:microsoft.com/office/officeart/2018/5/layout/IconLeafLabelList"/>
    <dgm:cxn modelId="{E689A18C-CCFB-487A-8F72-B3195A0CD502}" type="presParOf" srcId="{A27F95B7-0093-42AE-9810-4AA9A19AC785}" destId="{49E397E9-F616-47DC-A037-45AD5D63501B}" srcOrd="0" destOrd="0" presId="urn:microsoft.com/office/officeart/2018/5/layout/IconLeafLabelList"/>
    <dgm:cxn modelId="{BAD39A5C-9B7F-4206-922D-90CCC85EB0DB}" type="presParOf" srcId="{A27F95B7-0093-42AE-9810-4AA9A19AC785}" destId="{75629B02-22DE-41D1-88CD-1D158818BD0B}" srcOrd="1" destOrd="0" presId="urn:microsoft.com/office/officeart/2018/5/layout/IconLeafLabelList"/>
    <dgm:cxn modelId="{D3D1F7D5-5160-4F99-B114-79C9A2A5407C}" type="presParOf" srcId="{A27F95B7-0093-42AE-9810-4AA9A19AC785}" destId="{AA46F989-1937-4EB4-994B-E65D6B48124E}" srcOrd="2" destOrd="0" presId="urn:microsoft.com/office/officeart/2018/5/layout/IconLeafLabelList"/>
    <dgm:cxn modelId="{40FF2CE2-992A-445C-9691-F3AD06AF5DCE}" type="presParOf" srcId="{A27F95B7-0093-42AE-9810-4AA9A19AC785}" destId="{2C76A2EE-2869-42F4-A785-B7AAAA74B26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55E7A-36AA-4448-BDE4-DE3B07FB570B}">
      <dsp:nvSpPr>
        <dsp:cNvPr id="0" name=""/>
        <dsp:cNvSpPr/>
      </dsp:nvSpPr>
      <dsp:spPr>
        <a:xfrm>
          <a:off x="2234684" y="31601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15F91-EB97-4FAF-A82B-9B8397258868}">
      <dsp:nvSpPr>
        <dsp:cNvPr id="0" name=""/>
        <dsp:cNvSpPr/>
      </dsp:nvSpPr>
      <dsp:spPr>
        <a:xfrm>
          <a:off x="2702684" y="784014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F19FE-C986-4ABF-B677-129E19D19B75}">
      <dsp:nvSpPr>
        <dsp:cNvPr id="0" name=""/>
        <dsp:cNvSpPr/>
      </dsp:nvSpPr>
      <dsp:spPr>
        <a:xfrm>
          <a:off x="1446428" y="274875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i="0" kern="1200" dirty="0"/>
            <a:t>Build experience for census </a:t>
          </a:r>
          <a:r>
            <a:rPr lang="en-US" sz="2000" b="1" i="0" kern="1200" dirty="0" err="1"/>
            <a:t>ie</a:t>
          </a:r>
          <a:r>
            <a:rPr lang="en-US" sz="2000" b="1" i="0" kern="1200" dirty="0"/>
            <a:t> 2030</a:t>
          </a:r>
          <a:endParaRPr lang="en-US" sz="2000" b="1" kern="1200" dirty="0"/>
        </a:p>
      </dsp:txBody>
      <dsp:txXfrm>
        <a:off x="1446428" y="2748750"/>
        <a:ext cx="3600000" cy="720000"/>
      </dsp:txXfrm>
    </dsp:sp>
    <dsp:sp modelId="{49E397E9-F616-47DC-A037-45AD5D63501B}">
      <dsp:nvSpPr>
        <dsp:cNvPr id="0" name=""/>
        <dsp:cNvSpPr/>
      </dsp:nvSpPr>
      <dsp:spPr>
        <a:xfrm>
          <a:off x="6464684" y="31601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29B02-22DE-41D1-88CD-1D158818BD0B}">
      <dsp:nvSpPr>
        <dsp:cNvPr id="0" name=""/>
        <dsp:cNvSpPr/>
      </dsp:nvSpPr>
      <dsp:spPr>
        <a:xfrm>
          <a:off x="6932685" y="784014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6A2EE-2869-42F4-A785-B7AAAA74B263}">
      <dsp:nvSpPr>
        <dsp:cNvPr id="0" name=""/>
        <dsp:cNvSpPr/>
      </dsp:nvSpPr>
      <dsp:spPr>
        <a:xfrm>
          <a:off x="5795012" y="275389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b="1" kern="1200" dirty="0"/>
            <a:t>HOSTING VALUABLE ASSETS &amp; SHARE WITH AGENCIES AND ORGANIZATIONS IN THE </a:t>
          </a:r>
          <a:r>
            <a:rPr lang="en-US" sz="1700" b="1" kern="1200" dirty="0" err="1"/>
            <a:t>ie</a:t>
          </a:r>
          <a:endParaRPr lang="en-US" sz="1700" b="1" kern="1200" dirty="0"/>
        </a:p>
      </dsp:txBody>
      <dsp:txXfrm>
        <a:off x="5795012" y="2753891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ucr.maps.arcgis.com/apps/webappviewer/index.html?id=59aa636ea1474893941032e193ea4eb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ucr.maps.arcgis.com/apps/webappviewer/index.html?id=eb3725e5cf2f4b1eaff53d90456e577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silver text on a screen&#10;&#10;Description automatically generated">
            <a:extLst>
              <a:ext uri="{FF2B5EF4-FFF2-40B4-BE49-F238E27FC236}">
                <a16:creationId xmlns:a16="http://schemas.microsoft.com/office/drawing/2014/main" id="{A5D07C2B-4662-DF45-BFA1-B7612B8891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100" b="331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09775-3E0E-B145-9C76-E6E3578C3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113" y="1411357"/>
            <a:ext cx="11141765" cy="2372111"/>
          </a:xfrm>
        </p:spPr>
        <p:txBody>
          <a:bodyPr/>
          <a:lstStyle/>
          <a:p>
            <a:pPr algn="ctr"/>
            <a:r>
              <a:rPr lang="en-US" b="1" i="1" dirty="0"/>
              <a:t>The Use of GIS in </a:t>
            </a:r>
            <a:br>
              <a:rPr lang="en-US" b="1" i="1" dirty="0"/>
            </a:br>
            <a:r>
              <a:rPr lang="en-US" b="1" i="1" dirty="0"/>
              <a:t>Census IE 2020 Planning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1A830-725D-D649-8D22-935FA3320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260" y="6443841"/>
            <a:ext cx="8825658" cy="414159"/>
          </a:xfrm>
        </p:spPr>
        <p:txBody>
          <a:bodyPr/>
          <a:lstStyle/>
          <a:p>
            <a:r>
              <a:rPr lang="en-US" dirty="0"/>
              <a:t>Sunny Shao – CSIUCR</a:t>
            </a:r>
          </a:p>
        </p:txBody>
      </p:sp>
    </p:spTree>
    <p:extLst>
      <p:ext uri="{BB962C8B-B14F-4D97-AF65-F5344CB8AC3E}">
        <p14:creationId xmlns:p14="http://schemas.microsoft.com/office/powerpoint/2010/main" val="3174245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E3AF-B379-2141-BDA3-973305F24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372" y="643467"/>
            <a:ext cx="7905255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7177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2E3AF-B379-2141-BDA3-973305F24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20" t="63197"/>
          <a:stretch/>
        </p:blipFill>
        <p:spPr>
          <a:xfrm>
            <a:off x="1581666" y="1418297"/>
            <a:ext cx="8649729" cy="53312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11BE1F-552D-4747-B6D4-CF7848DA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9552"/>
          </a:xfrm>
        </p:spPr>
        <p:txBody>
          <a:bodyPr/>
          <a:lstStyle/>
          <a:p>
            <a:r>
              <a:rPr lang="en-US" sz="3600" b="1" dirty="0"/>
              <a:t>IE CCC (IE Complete Count Committee)</a:t>
            </a:r>
          </a:p>
        </p:txBody>
      </p:sp>
    </p:spTree>
    <p:extLst>
      <p:ext uri="{BB962C8B-B14F-4D97-AF65-F5344CB8AC3E}">
        <p14:creationId xmlns:p14="http://schemas.microsoft.com/office/powerpoint/2010/main" val="917316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2E3AF-B379-2141-BDA3-973305F24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38" b="61770"/>
          <a:stretch/>
        </p:blipFill>
        <p:spPr>
          <a:xfrm>
            <a:off x="1878496" y="1537720"/>
            <a:ext cx="7915373" cy="48730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A73459-16F5-4148-9870-6098F1A0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b="1" dirty="0"/>
              <a:t>CSI UCR</a:t>
            </a:r>
          </a:p>
        </p:txBody>
      </p:sp>
    </p:spTree>
    <p:extLst>
      <p:ext uri="{BB962C8B-B14F-4D97-AF65-F5344CB8AC3E}">
        <p14:creationId xmlns:p14="http://schemas.microsoft.com/office/powerpoint/2010/main" val="167478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6DA466-51E2-8442-A52D-AAB17C0255E2}"/>
              </a:ext>
            </a:extLst>
          </p:cNvPr>
          <p:cNvSpPr txBox="1"/>
          <p:nvPr/>
        </p:nvSpPr>
        <p:spPr>
          <a:xfrm>
            <a:off x="6683829" y="1447800"/>
            <a:ext cx="439782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food, snow&#10;&#10;Description automatically generated">
            <a:extLst>
              <a:ext uri="{FF2B5EF4-FFF2-40B4-BE49-F238E27FC236}">
                <a16:creationId xmlns:a16="http://schemas.microsoft.com/office/drawing/2014/main" id="{A29708BF-3129-924E-A576-9BD09C57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54" y="675960"/>
            <a:ext cx="5450557" cy="5505614"/>
          </a:xfrm>
          <a:prstGeom prst="rect">
            <a:avLst/>
          </a:prstGeom>
          <a:effectLst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F6C7AEE-94B6-EA49-B914-A177D14F8C7D}"/>
              </a:ext>
            </a:extLst>
          </p:cNvPr>
          <p:cNvSpPr txBox="1">
            <a:spLocks/>
          </p:cNvSpPr>
          <p:nvPr/>
        </p:nvSpPr>
        <p:spPr>
          <a:xfrm>
            <a:off x="6094411" y="1032500"/>
            <a:ext cx="4397828" cy="5149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US" dirty="0"/>
          </a:p>
          <a:p>
            <a:pPr marL="457200" lvl="1" indent="0">
              <a:buFont typeface="Wingdings 3" charset="2"/>
              <a:buNone/>
            </a:pPr>
            <a:r>
              <a:rPr lang="en-US" sz="2400" b="1" u="sng" dirty="0"/>
              <a:t>Challenges for Census IE 2020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Not much prior assets &amp; experiences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Limited resources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Limited time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Complex collaboration through various agencies and organizations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4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9D0A30-186B-A34F-A741-0C1DF2EAAE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" b="19259"/>
          <a:stretch/>
        </p:blipFill>
        <p:spPr>
          <a:xfrm>
            <a:off x="1" y="-5"/>
            <a:ext cx="12191695" cy="5020241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4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DA466-51E2-8442-A52D-AAB17C0255E2}"/>
              </a:ext>
            </a:extLst>
          </p:cNvPr>
          <p:cNvSpPr txBox="1"/>
          <p:nvPr/>
        </p:nvSpPr>
        <p:spPr>
          <a:xfrm>
            <a:off x="636916" y="4854346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Census IE 2020 Hub</a:t>
            </a:r>
          </a:p>
        </p:txBody>
      </p:sp>
    </p:spTree>
    <p:extLst>
      <p:ext uri="{BB962C8B-B14F-4D97-AF65-F5344CB8AC3E}">
        <p14:creationId xmlns:p14="http://schemas.microsoft.com/office/powerpoint/2010/main" val="420370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50525"/>
          </a:xfrm>
        </p:spPr>
        <p:txBody>
          <a:bodyPr/>
          <a:lstStyle/>
          <a:p>
            <a:r>
              <a:rPr lang="en-US" sz="2800" b="1" dirty="0"/>
              <a:t>Objectives of the Census IE 2020 Hub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3566E5-FEB1-EA4B-ADFE-0135414055F0}"/>
              </a:ext>
            </a:extLst>
          </p:cNvPr>
          <p:cNvSpPr txBox="1">
            <a:spLocks/>
          </p:cNvSpPr>
          <p:nvPr/>
        </p:nvSpPr>
        <p:spPr>
          <a:xfrm>
            <a:off x="798511" y="1718300"/>
            <a:ext cx="9478550" cy="4801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lvl="0" indent="0">
              <a:buNone/>
            </a:pPr>
            <a:endParaRPr lang="en-US" sz="2800" dirty="0"/>
          </a:p>
          <a:p>
            <a:pPr lvl="0"/>
            <a:r>
              <a:rPr lang="en-US" sz="2800" dirty="0"/>
              <a:t>Gather Canvassing insights</a:t>
            </a:r>
          </a:p>
          <a:p>
            <a:pPr lvl="0"/>
            <a:r>
              <a:rPr lang="en-US" sz="2800" dirty="0"/>
              <a:t>Hosting data from different partnering organizations</a:t>
            </a:r>
          </a:p>
          <a:p>
            <a:pPr lvl="0"/>
            <a:r>
              <a:rPr lang="en-US" sz="2800" dirty="0"/>
              <a:t>Inform the public on key processes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Community Assets Survey</a:t>
            </a:r>
          </a:p>
          <a:p>
            <a:pPr lvl="0"/>
            <a:r>
              <a:rPr lang="en-US" sz="2800" dirty="0"/>
              <a:t>Community Assets Map</a:t>
            </a:r>
          </a:p>
          <a:p>
            <a:pPr lvl="0"/>
            <a:r>
              <a:rPr lang="en-US" sz="2800" dirty="0"/>
              <a:t>Landscape Map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18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Community Assets Survey</a:t>
            </a: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A7F9D7-D5A3-D747-B0B9-FCCDAF5C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995" y="647698"/>
            <a:ext cx="3921632" cy="5562601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BBB17-5B37-CE47-B79F-158E9371841A}"/>
              </a:ext>
            </a:extLst>
          </p:cNvPr>
          <p:cNvSpPr txBox="1">
            <a:spLocks/>
          </p:cNvSpPr>
          <p:nvPr/>
        </p:nvSpPr>
        <p:spPr>
          <a:xfrm>
            <a:off x="648931" y="2438400"/>
            <a:ext cx="561621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sz="2400" dirty="0">
                <a:solidFill>
                  <a:srgbClr val="FFFFFF"/>
                </a:solidFill>
              </a:rPr>
              <a:t>Location (GPS/Address lookup)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Days/Hours of Operation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Services provided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Language capacity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Racial/Ethnic Group served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Parking Spots &amp; Message Board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Screenshots of the Location</a:t>
            </a:r>
          </a:p>
        </p:txBody>
      </p:sp>
    </p:spTree>
    <p:extLst>
      <p:ext uri="{BB962C8B-B14F-4D97-AF65-F5344CB8AC3E}">
        <p14:creationId xmlns:p14="http://schemas.microsoft.com/office/powerpoint/2010/main" val="1531653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Community Assets Map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FF09BE3-DBE2-E64C-9B6F-BB6ABA2C8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9" r="38970" b="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BBB17-5B37-CE47-B79F-158E9371841A}"/>
              </a:ext>
            </a:extLst>
          </p:cNvPr>
          <p:cNvSpPr txBox="1">
            <a:spLocks/>
          </p:cNvSpPr>
          <p:nvPr/>
        </p:nvSpPr>
        <p:spPr>
          <a:xfrm>
            <a:off x="2501" y="2118360"/>
            <a:ext cx="3330328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dirty="0"/>
              <a:t>HTC map</a:t>
            </a:r>
          </a:p>
          <a:p>
            <a:pPr lvl="1"/>
            <a:r>
              <a:rPr lang="en-US" dirty="0"/>
              <a:t>Community assets (gov agencies)</a:t>
            </a:r>
          </a:p>
          <a:p>
            <a:pPr lvl="1"/>
            <a:r>
              <a:rPr lang="en-US" dirty="0"/>
              <a:t>Community assets (inland empowerment sync)</a:t>
            </a:r>
          </a:p>
          <a:p>
            <a:pPr lvl="1"/>
            <a:r>
              <a:rPr lang="en-US" dirty="0"/>
              <a:t>ACS data layers</a:t>
            </a:r>
          </a:p>
          <a:p>
            <a:pPr lvl="1"/>
            <a:r>
              <a:rPr lang="en-US" dirty="0"/>
              <a:t>Landscape Survey Capacity</a:t>
            </a: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E02EAE4-A3E9-BE42-A11C-69C7B9407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063" y="5251450"/>
            <a:ext cx="114935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9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18" y="322007"/>
            <a:ext cx="4168466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b="1" dirty="0"/>
              <a:t>Landscape Map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B887C65-DD6E-A441-A0EA-7C5BB2ABB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r="-37" b="6480"/>
          <a:stretch/>
        </p:blipFill>
        <p:spPr>
          <a:xfrm>
            <a:off x="5041558" y="10"/>
            <a:ext cx="7153252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BBB17-5B37-CE47-B79F-158E9371841A}"/>
              </a:ext>
            </a:extLst>
          </p:cNvPr>
          <p:cNvSpPr txBox="1">
            <a:spLocks/>
          </p:cNvSpPr>
          <p:nvPr/>
        </p:nvSpPr>
        <p:spPr>
          <a:xfrm>
            <a:off x="650669" y="2438400"/>
            <a:ext cx="3330328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r>
              <a:rPr lang="en-US" dirty="0"/>
              <a:t>Landscape</a:t>
            </a:r>
          </a:p>
          <a:p>
            <a:pPr lvl="1"/>
            <a:r>
              <a:rPr lang="en-US" dirty="0"/>
              <a:t>Funded orgs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435584F-FC62-1844-A86A-2362BE335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381" y="4779009"/>
            <a:ext cx="1469390" cy="14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6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Census IE 2020 Hub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030CA832-60EE-4DB1-AF3E-6AD7A79CB6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598797"/>
              </p:ext>
            </p:extLst>
          </p:nvPr>
        </p:nvGraphicFramePr>
        <p:xfrm>
          <a:off x="648930" y="2476884"/>
          <a:ext cx="10895370" cy="423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7678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5CA81-0DF5-234B-9D65-0BF7D7F915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569237"/>
            <a:ext cx="12192000" cy="5719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the Census matters to everyone?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17B4-FBF7-704B-8270-C0CC10B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445958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Determine funding resources for various government programs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Reveal patterns of migration – population shift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Accurate count of the size of CVAP (citizen voting age pop)</a:t>
            </a:r>
          </a:p>
        </p:txBody>
      </p:sp>
    </p:spTree>
    <p:extLst>
      <p:ext uri="{BB962C8B-B14F-4D97-AF65-F5344CB8AC3E}">
        <p14:creationId xmlns:p14="http://schemas.microsoft.com/office/powerpoint/2010/main" val="3860501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people, fence&#10;&#10;Description automatically generated">
            <a:extLst>
              <a:ext uri="{FF2B5EF4-FFF2-40B4-BE49-F238E27FC236}">
                <a16:creationId xmlns:a16="http://schemas.microsoft.com/office/drawing/2014/main" id="{981CC60A-17BB-DD48-ADD6-76502271C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778" y="643467"/>
            <a:ext cx="8108443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770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>
                <a:solidFill>
                  <a:srgbClr val="EBEBEB"/>
                </a:solidFill>
              </a:rPr>
              <a:t>Why the Census matters to the Inland Empire Region?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17B4-FBF7-704B-8270-C0CC10B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One of the most Hard-to-Count regions</a:t>
            </a:r>
          </a:p>
          <a:p>
            <a:pPr lvl="1"/>
            <a:r>
              <a:rPr lang="en-US" sz="2400" i="1" dirty="0">
                <a:solidFill>
                  <a:srgbClr val="FFFFFF"/>
                </a:solidFill>
              </a:rPr>
              <a:t>LEP households</a:t>
            </a:r>
          </a:p>
          <a:p>
            <a:pPr lvl="1"/>
            <a:r>
              <a:rPr lang="en-US" sz="2400" i="1" dirty="0">
                <a:solidFill>
                  <a:srgbClr val="FFFFFF"/>
                </a:solidFill>
              </a:rPr>
              <a:t>Population density</a:t>
            </a:r>
          </a:p>
          <a:p>
            <a:pPr lvl="1"/>
            <a:r>
              <a:rPr lang="en-US" sz="2400" i="1" dirty="0">
                <a:solidFill>
                  <a:srgbClr val="FFFFFF"/>
                </a:solidFill>
              </a:rPr>
              <a:t>Renter-occupied units</a:t>
            </a:r>
          </a:p>
          <a:p>
            <a:pPr lvl="1"/>
            <a:r>
              <a:rPr lang="en-US" sz="2400" i="1" dirty="0">
                <a:solidFill>
                  <a:srgbClr val="FFFFFF"/>
                </a:solidFill>
              </a:rPr>
              <a:t>Foreign-born Population</a:t>
            </a:r>
          </a:p>
          <a:p>
            <a:pPr lvl="1"/>
            <a:r>
              <a:rPr lang="en-US" sz="2400" i="1" dirty="0">
                <a:solidFill>
                  <a:srgbClr val="FFFFFF"/>
                </a:solidFill>
              </a:rPr>
              <a:t>Below 150 percent of poverty level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ood, snow&#10;&#10;Description automatically generated">
            <a:extLst>
              <a:ext uri="{FF2B5EF4-FFF2-40B4-BE49-F238E27FC236}">
                <a16:creationId xmlns:a16="http://schemas.microsoft.com/office/drawing/2014/main" id="{81A09CE1-FAB9-1A4B-B6EA-34B134DB2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7" r="9400"/>
          <a:stretch/>
        </p:blipFill>
        <p:spPr>
          <a:xfrm>
            <a:off x="7229175" y="1"/>
            <a:ext cx="4963245" cy="6858001"/>
          </a:xfrm>
          <a:custGeom>
            <a:avLst/>
            <a:gdLst>
              <a:gd name="connsiteX0" fmla="*/ 1177 w 4963245"/>
              <a:gd name="connsiteY0" fmla="*/ 0 h 6858001"/>
              <a:gd name="connsiteX1" fmla="*/ 1344715 w 4963245"/>
              <a:gd name="connsiteY1" fmla="*/ 0 h 6858001"/>
              <a:gd name="connsiteX2" fmla="*/ 1344715 w 4963245"/>
              <a:gd name="connsiteY2" fmla="*/ 1 h 6858001"/>
              <a:gd name="connsiteX3" fmla="*/ 4963245 w 4963245"/>
              <a:gd name="connsiteY3" fmla="*/ 1 h 6858001"/>
              <a:gd name="connsiteX4" fmla="*/ 4963244 w 4963245"/>
              <a:gd name="connsiteY4" fmla="*/ 6858001 h 6858001"/>
              <a:gd name="connsiteX5" fmla="*/ 900697 w 4963245"/>
              <a:gd name="connsiteY5" fmla="*/ 6858001 h 6858001"/>
              <a:gd name="connsiteX6" fmla="*/ 900697 w 4963245"/>
              <a:gd name="connsiteY6" fmla="*/ 6858000 h 6858001"/>
              <a:gd name="connsiteX7" fmla="*/ 0 w 4963245"/>
              <a:gd name="connsiteY7" fmla="*/ 6858000 h 6858001"/>
              <a:gd name="connsiteX8" fmla="*/ 5883 w 4963245"/>
              <a:gd name="connsiteY8" fmla="*/ 6817538 h 6858001"/>
              <a:gd name="connsiteX9" fmla="*/ 23196 w 4963245"/>
              <a:gd name="connsiteY9" fmla="*/ 6698894 h 6858001"/>
              <a:gd name="connsiteX10" fmla="*/ 35299 w 4963245"/>
              <a:gd name="connsiteY10" fmla="*/ 6612483 h 6858001"/>
              <a:gd name="connsiteX11" fmla="*/ 48073 w 4963245"/>
              <a:gd name="connsiteY11" fmla="*/ 6509613 h 6858001"/>
              <a:gd name="connsiteX12" fmla="*/ 63369 w 4963245"/>
              <a:gd name="connsiteY12" fmla="*/ 6387541 h 6858001"/>
              <a:gd name="connsiteX13" fmla="*/ 79506 w 4963245"/>
              <a:gd name="connsiteY13" fmla="*/ 6252438 h 6858001"/>
              <a:gd name="connsiteX14" fmla="*/ 96483 w 4963245"/>
              <a:gd name="connsiteY14" fmla="*/ 6100191 h 6858001"/>
              <a:gd name="connsiteX15" fmla="*/ 114469 w 4963245"/>
              <a:gd name="connsiteY15" fmla="*/ 5934227 h 6858001"/>
              <a:gd name="connsiteX16" fmla="*/ 132454 w 4963245"/>
              <a:gd name="connsiteY16" fmla="*/ 5753862 h 6858001"/>
              <a:gd name="connsiteX17" fmla="*/ 150776 w 4963245"/>
              <a:gd name="connsiteY17" fmla="*/ 5561838 h 6858001"/>
              <a:gd name="connsiteX18" fmla="*/ 167753 w 4963245"/>
              <a:gd name="connsiteY18" fmla="*/ 5354726 h 6858001"/>
              <a:gd name="connsiteX19" fmla="*/ 184058 w 4963245"/>
              <a:gd name="connsiteY19" fmla="*/ 5138013 h 6858001"/>
              <a:gd name="connsiteX20" fmla="*/ 198849 w 4963245"/>
              <a:gd name="connsiteY20" fmla="*/ 4908956 h 6858001"/>
              <a:gd name="connsiteX21" fmla="*/ 212969 w 4963245"/>
              <a:gd name="connsiteY21" fmla="*/ 4670298 h 6858001"/>
              <a:gd name="connsiteX22" fmla="*/ 226248 w 4963245"/>
              <a:gd name="connsiteY22" fmla="*/ 4421352 h 6858001"/>
              <a:gd name="connsiteX23" fmla="*/ 230955 w 4963245"/>
              <a:gd name="connsiteY23" fmla="*/ 4293793 h 6858001"/>
              <a:gd name="connsiteX24" fmla="*/ 236165 w 4963245"/>
              <a:gd name="connsiteY24" fmla="*/ 4163492 h 6858001"/>
              <a:gd name="connsiteX25" fmla="*/ 241040 w 4963245"/>
              <a:gd name="connsiteY25" fmla="*/ 4031133 h 6858001"/>
              <a:gd name="connsiteX26" fmla="*/ 244234 w 4963245"/>
              <a:gd name="connsiteY26" fmla="*/ 3898087 h 6858001"/>
              <a:gd name="connsiteX27" fmla="*/ 247091 w 4963245"/>
              <a:gd name="connsiteY27" fmla="*/ 3762299 h 6858001"/>
              <a:gd name="connsiteX28" fmla="*/ 250117 w 4963245"/>
              <a:gd name="connsiteY28" fmla="*/ 3625139 h 6858001"/>
              <a:gd name="connsiteX29" fmla="*/ 252134 w 4963245"/>
              <a:gd name="connsiteY29" fmla="*/ 3485236 h 6858001"/>
              <a:gd name="connsiteX30" fmla="*/ 252134 w 4963245"/>
              <a:gd name="connsiteY30" fmla="*/ 3343961 h 6858001"/>
              <a:gd name="connsiteX31" fmla="*/ 253142 w 4963245"/>
              <a:gd name="connsiteY31" fmla="*/ 3201315 h 6858001"/>
              <a:gd name="connsiteX32" fmla="*/ 252134 w 4963245"/>
              <a:gd name="connsiteY32" fmla="*/ 3057297 h 6858001"/>
              <a:gd name="connsiteX33" fmla="*/ 250117 w 4963245"/>
              <a:gd name="connsiteY33" fmla="*/ 2911221 h 6858001"/>
              <a:gd name="connsiteX34" fmla="*/ 248268 w 4963245"/>
              <a:gd name="connsiteY34" fmla="*/ 2765146 h 6858001"/>
              <a:gd name="connsiteX35" fmla="*/ 244234 w 4963245"/>
              <a:gd name="connsiteY35" fmla="*/ 2617013 h 6858001"/>
              <a:gd name="connsiteX36" fmla="*/ 240032 w 4963245"/>
              <a:gd name="connsiteY36" fmla="*/ 2467509 h 6858001"/>
              <a:gd name="connsiteX37" fmla="*/ 235157 w 4963245"/>
              <a:gd name="connsiteY37" fmla="*/ 2318004 h 6858001"/>
              <a:gd name="connsiteX38" fmla="*/ 228266 w 4963245"/>
              <a:gd name="connsiteY38" fmla="*/ 2167128 h 6858001"/>
              <a:gd name="connsiteX39" fmla="*/ 220029 w 4963245"/>
              <a:gd name="connsiteY39" fmla="*/ 2014881 h 6858001"/>
              <a:gd name="connsiteX40" fmla="*/ 212129 w 4963245"/>
              <a:gd name="connsiteY40" fmla="*/ 1861947 h 6858001"/>
              <a:gd name="connsiteX41" fmla="*/ 202044 w 4963245"/>
              <a:gd name="connsiteY41" fmla="*/ 1709014 h 6858001"/>
              <a:gd name="connsiteX42" fmla="*/ 189941 w 4963245"/>
              <a:gd name="connsiteY42" fmla="*/ 1554023 h 6858001"/>
              <a:gd name="connsiteX43" fmla="*/ 177839 w 4963245"/>
              <a:gd name="connsiteY43" fmla="*/ 1401090 h 6858001"/>
              <a:gd name="connsiteX44" fmla="*/ 163887 w 4963245"/>
              <a:gd name="connsiteY44" fmla="*/ 1245413 h 6858001"/>
              <a:gd name="connsiteX45" fmla="*/ 148591 w 4963245"/>
              <a:gd name="connsiteY45" fmla="*/ 1089051 h 6858001"/>
              <a:gd name="connsiteX46" fmla="*/ 132455 w 4963245"/>
              <a:gd name="connsiteY46" fmla="*/ 934746 h 6858001"/>
              <a:gd name="connsiteX47" fmla="*/ 113629 w 4963245"/>
              <a:gd name="connsiteY47" fmla="*/ 778383 h 6858001"/>
              <a:gd name="connsiteX48" fmla="*/ 93458 w 4963245"/>
              <a:gd name="connsiteY48" fmla="*/ 622707 h 6858001"/>
              <a:gd name="connsiteX49" fmla="*/ 73455 w 4963245"/>
              <a:gd name="connsiteY49" fmla="*/ 466344 h 6858001"/>
              <a:gd name="connsiteX50" fmla="*/ 50091 w 4963245"/>
              <a:gd name="connsiteY50" fmla="*/ 310668 h 6858001"/>
              <a:gd name="connsiteX51" fmla="*/ 26222 w 4963245"/>
              <a:gd name="connsiteY51" fmla="*/ 15567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539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Hard-To-Count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17B4-FBF7-704B-8270-C0CC10B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445958" cy="4195481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3000" dirty="0"/>
              <a:t>Nonresponse rate – Census Mail Return</a:t>
            </a:r>
          </a:p>
          <a:p>
            <a:pPr lvl="1">
              <a:lnSpc>
                <a:spcPct val="150000"/>
              </a:lnSpc>
            </a:pPr>
            <a:r>
              <a:rPr lang="en-US" sz="3000" dirty="0"/>
              <a:t>Sort return rate across tracts</a:t>
            </a:r>
          </a:p>
          <a:p>
            <a:pPr lvl="1">
              <a:lnSpc>
                <a:spcPct val="150000"/>
              </a:lnSpc>
            </a:pPr>
            <a:r>
              <a:rPr lang="en-US" sz="3000" dirty="0"/>
              <a:t>Score = percentile</a:t>
            </a:r>
          </a:p>
          <a:p>
            <a:pPr lvl="1">
              <a:lnSpc>
                <a:spcPct val="150000"/>
              </a:lnSpc>
            </a:pPr>
            <a:r>
              <a:rPr lang="en-US" sz="3000" dirty="0"/>
              <a:t>Other factors</a:t>
            </a:r>
          </a:p>
        </p:txBody>
      </p:sp>
    </p:spTree>
    <p:extLst>
      <p:ext uri="{BB962C8B-B14F-4D97-AF65-F5344CB8AC3E}">
        <p14:creationId xmlns:p14="http://schemas.microsoft.com/office/powerpoint/2010/main" val="223823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Hard-To-Count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17B4-FBF7-704B-8270-C0CC10B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65900"/>
            <a:ext cx="5595663" cy="4195481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u="sng" dirty="0"/>
              <a:t>Negative Factors (lower mail return rate)</a:t>
            </a:r>
          </a:p>
          <a:p>
            <a:pPr lvl="1"/>
            <a:r>
              <a:rPr lang="en-US" dirty="0"/>
              <a:t>Age 18-24</a:t>
            </a:r>
          </a:p>
          <a:p>
            <a:pPr lvl="1"/>
            <a:r>
              <a:rPr lang="en-US" dirty="0"/>
              <a:t>Hispanic</a:t>
            </a:r>
          </a:p>
          <a:p>
            <a:pPr lvl="1"/>
            <a:r>
              <a:rPr lang="en-US" dirty="0"/>
              <a:t>Renter occupied units</a:t>
            </a:r>
          </a:p>
          <a:p>
            <a:pPr lvl="1"/>
            <a:r>
              <a:rPr lang="en-US" dirty="0"/>
              <a:t>Female household head/no household head</a:t>
            </a:r>
          </a:p>
          <a:p>
            <a:pPr lvl="1"/>
            <a:r>
              <a:rPr lang="en-US" dirty="0"/>
              <a:t>Males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9D6E9D-FBD4-9441-96A2-42C13981FCFF}"/>
              </a:ext>
            </a:extLst>
          </p:cNvPr>
          <p:cNvSpPr txBox="1">
            <a:spLocks/>
          </p:cNvSpPr>
          <p:nvPr/>
        </p:nvSpPr>
        <p:spPr>
          <a:xfrm>
            <a:off x="5958421" y="1575838"/>
            <a:ext cx="529267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u="sng" dirty="0"/>
              <a:t>Positive Factors (higher mail return rate)</a:t>
            </a:r>
            <a:endParaRPr lang="en-US" dirty="0"/>
          </a:p>
          <a:p>
            <a:pPr lvl="1"/>
            <a:r>
              <a:rPr lang="en-US" dirty="0"/>
              <a:t>Age 65+</a:t>
            </a:r>
          </a:p>
          <a:p>
            <a:pPr lvl="1"/>
            <a:r>
              <a:rPr lang="en-US" dirty="0"/>
              <a:t>Non-Hispanic white</a:t>
            </a:r>
          </a:p>
          <a:p>
            <a:pPr lvl="1"/>
            <a:r>
              <a:rPr lang="en-US" dirty="0"/>
              <a:t>Married family households</a:t>
            </a:r>
          </a:p>
          <a:p>
            <a:pPr lvl="1"/>
            <a:r>
              <a:rPr lang="en-US" dirty="0"/>
              <a:t>Single unit structures</a:t>
            </a:r>
          </a:p>
          <a:p>
            <a:pPr lvl="1"/>
            <a:r>
              <a:rPr lang="en-US" dirty="0"/>
              <a:t>College graduates</a:t>
            </a:r>
          </a:p>
          <a:p>
            <a:pPr lvl="1"/>
            <a:r>
              <a:rPr lang="en-US" dirty="0"/>
              <a:t>Different housing unit 1 year ago </a:t>
            </a:r>
          </a:p>
          <a:p>
            <a:pPr lvl="1"/>
            <a:r>
              <a:rPr lang="en-US" dirty="0"/>
              <a:t>Population density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E6A65-06BD-ED4D-A2F0-69AF4F0C3EBB}"/>
              </a:ext>
            </a:extLst>
          </p:cNvPr>
          <p:cNvSpPr txBox="1"/>
          <p:nvPr/>
        </p:nvSpPr>
        <p:spPr>
          <a:xfrm>
            <a:off x="1113183" y="6301409"/>
            <a:ext cx="872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Sources: 2013-2017 American Community Survey 5-year estimates; CPUC; 2018 Planning Database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116E-7222-5345-912F-233A7A58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433" y="2589631"/>
            <a:ext cx="9404723" cy="1018273"/>
          </a:xfrm>
        </p:spPr>
        <p:txBody>
          <a:bodyPr/>
          <a:lstStyle/>
          <a:p>
            <a:pPr algn="ctr"/>
            <a:r>
              <a:rPr lang="en-US" b="1" dirty="0"/>
              <a:t>Is UCR hard-to-count?</a:t>
            </a:r>
          </a:p>
        </p:txBody>
      </p:sp>
    </p:spTree>
    <p:extLst>
      <p:ext uri="{BB962C8B-B14F-4D97-AF65-F5344CB8AC3E}">
        <p14:creationId xmlns:p14="http://schemas.microsoft.com/office/powerpoint/2010/main" val="843615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9116E-7222-5345-912F-233A7A58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64" y="556823"/>
            <a:ext cx="6255561" cy="7701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UCR – Census tract 465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EF17530-E40F-6549-A856-4CF59C3BDD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892"/>
          <a:stretch/>
        </p:blipFill>
        <p:spPr>
          <a:xfrm>
            <a:off x="7557315" y="10"/>
            <a:ext cx="4634685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C9835E-03D3-4D0F-9408-14C8B62C0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939436-0935-6A44-9226-E5BFAC8B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95" y="1828800"/>
            <a:ext cx="6182071" cy="1266752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Renter-occupied units</a:t>
            </a:r>
          </a:p>
          <a:p>
            <a:pPr lvl="1"/>
            <a:r>
              <a:rPr lang="en-US" dirty="0"/>
              <a:t>Below 150 percent of poverty level</a:t>
            </a:r>
          </a:p>
          <a:p>
            <a:pPr lvl="1"/>
            <a:r>
              <a:rPr lang="en-US" dirty="0"/>
              <a:t>Unemployed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8FDCB1-42AB-1C48-82E7-A30776300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7603"/>
              </p:ext>
            </p:extLst>
          </p:nvPr>
        </p:nvGraphicFramePr>
        <p:xfrm>
          <a:off x="636964" y="3104523"/>
          <a:ext cx="6445306" cy="2440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5709">
                  <a:extLst>
                    <a:ext uri="{9D8B030D-6E8A-4147-A177-3AD203B41FA5}">
                      <a16:colId xmlns:a16="http://schemas.microsoft.com/office/drawing/2014/main" val="2869033773"/>
                    </a:ext>
                  </a:extLst>
                </a:gridCol>
                <a:gridCol w="1729597">
                  <a:extLst>
                    <a:ext uri="{9D8B030D-6E8A-4147-A177-3AD203B41FA5}">
                      <a16:colId xmlns:a16="http://schemas.microsoft.com/office/drawing/2014/main" val="3628149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648136"/>
                  </a:ext>
                </a:extLst>
              </a:tr>
              <a:tr h="4012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Renter-occupied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131693"/>
                  </a:ext>
                </a:extLst>
              </a:tr>
              <a:tr h="43732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Below 150 percent of poverty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431457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Unemployed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266578"/>
                  </a:ext>
                </a:extLst>
              </a:tr>
              <a:tr h="374377">
                <a:tc>
                  <a:txBody>
                    <a:bodyPr/>
                    <a:lstStyle/>
                    <a:p>
                      <a:r>
                        <a:rPr lang="en-US" b="1" dirty="0"/>
                        <a:t>Foreign-born 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371484"/>
                  </a:ext>
                </a:extLst>
              </a:tr>
              <a:tr h="4871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Moved from outside county in past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5572"/>
                  </a:ext>
                </a:extLst>
              </a:tr>
            </a:tbl>
          </a:graphicData>
        </a:graphic>
      </p:graphicFrame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824F6A0-4240-9048-A4C4-0D63FD326389}"/>
              </a:ext>
            </a:extLst>
          </p:cNvPr>
          <p:cNvSpPr txBox="1">
            <a:spLocks/>
          </p:cNvSpPr>
          <p:nvPr/>
        </p:nvSpPr>
        <p:spPr>
          <a:xfrm>
            <a:off x="673708" y="5689459"/>
            <a:ext cx="6182071" cy="9684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dirty="0"/>
              <a:t>HTC score = 38.0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2010 Mail return rate = 66.4%</a:t>
            </a:r>
          </a:p>
        </p:txBody>
      </p:sp>
    </p:spTree>
    <p:extLst>
      <p:ext uri="{BB962C8B-B14F-4D97-AF65-F5344CB8AC3E}">
        <p14:creationId xmlns:p14="http://schemas.microsoft.com/office/powerpoint/2010/main" val="221322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8A20-02EF-7D40-B206-349B90A8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Compared to other UC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817B4-FBF7-704B-8270-C0CC10B2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18301"/>
            <a:ext cx="4648132" cy="2197132"/>
          </a:xfrm>
        </p:spPr>
        <p:txBody>
          <a:bodyPr>
            <a:normAutofit/>
          </a:bodyPr>
          <a:lstStyle/>
          <a:p>
            <a:pPr lvl="1"/>
            <a:endParaRPr lang="en-US" sz="2000" dirty="0"/>
          </a:p>
          <a:p>
            <a:pPr marL="457200" lvl="1" indent="0">
              <a:buNone/>
            </a:pPr>
            <a:r>
              <a:rPr lang="en-US" sz="2000" b="1" u="sng" dirty="0"/>
              <a:t>UC Los Angeles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HTC score = 14.8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2010 Mail return rate = 81.2%</a:t>
            </a:r>
            <a:endParaRPr lang="en-US" sz="2000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E6A65-06BD-ED4D-A2F0-69AF4F0C3EBB}"/>
              </a:ext>
            </a:extLst>
          </p:cNvPr>
          <p:cNvSpPr txBox="1"/>
          <p:nvPr/>
        </p:nvSpPr>
        <p:spPr>
          <a:xfrm>
            <a:off x="1113183" y="6301409"/>
            <a:ext cx="8726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Sources: 2013-2017 American Community Survey 5-year estimates; CPUC; 2018 Planning Database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3E4C53-59F3-B444-91F8-8010861D077E}"/>
              </a:ext>
            </a:extLst>
          </p:cNvPr>
          <p:cNvSpPr txBox="1">
            <a:spLocks/>
          </p:cNvSpPr>
          <p:nvPr/>
        </p:nvSpPr>
        <p:spPr>
          <a:xfrm>
            <a:off x="798510" y="3581401"/>
            <a:ext cx="4449351" cy="219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US" sz="2000" dirty="0"/>
          </a:p>
          <a:p>
            <a:pPr marL="457200" lvl="1" indent="0">
              <a:buFont typeface="Wingdings 3" charset="2"/>
              <a:buNone/>
            </a:pPr>
            <a:r>
              <a:rPr lang="en-US" sz="2000" b="1" u="sng" dirty="0"/>
              <a:t>UC Irvine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HTC score = 30.6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2010 Mail return rate = 79.9%</a:t>
            </a:r>
            <a:endParaRPr lang="en-US" sz="2000" b="1" u="sng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3566E5-FEB1-EA4B-ADFE-0135414055F0}"/>
              </a:ext>
            </a:extLst>
          </p:cNvPr>
          <p:cNvSpPr txBox="1">
            <a:spLocks/>
          </p:cNvSpPr>
          <p:nvPr/>
        </p:nvSpPr>
        <p:spPr>
          <a:xfrm>
            <a:off x="798511" y="1718300"/>
            <a:ext cx="4648132" cy="219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US" sz="2000" dirty="0"/>
          </a:p>
          <a:p>
            <a:pPr marL="457200" lvl="1" indent="0">
              <a:buFont typeface="Wingdings 3" charset="2"/>
              <a:buNone/>
            </a:pPr>
            <a:r>
              <a:rPr lang="en-US" sz="2000" b="1" u="sng" dirty="0"/>
              <a:t>UC Riverside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HTC score = 38.0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2010 Mail return rate = 66.4%</a:t>
            </a:r>
            <a:endParaRPr lang="en-US" sz="2000" b="1" u="sng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FAF35A-08A5-F641-96DB-68FDCA520EB2}"/>
              </a:ext>
            </a:extLst>
          </p:cNvPr>
          <p:cNvSpPr txBox="1">
            <a:spLocks/>
          </p:cNvSpPr>
          <p:nvPr/>
        </p:nvSpPr>
        <p:spPr>
          <a:xfrm>
            <a:off x="6095999" y="3581401"/>
            <a:ext cx="4648132" cy="2197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/>
            <a:endParaRPr lang="en-US" sz="2000" dirty="0"/>
          </a:p>
          <a:p>
            <a:pPr marL="457200" lvl="1" indent="0">
              <a:buFont typeface="Wingdings 3" charset="2"/>
              <a:buNone/>
            </a:pPr>
            <a:r>
              <a:rPr lang="en-US" sz="2000" b="1" u="sng" dirty="0"/>
              <a:t>UC Santa Barbara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HTC score = 30.4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2010 Mail return rate = 85.7%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110219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DA466-51E2-8442-A52D-AAB17C0255E2}"/>
              </a:ext>
            </a:extLst>
          </p:cNvPr>
          <p:cNvSpPr txBox="1"/>
          <p:nvPr/>
        </p:nvSpPr>
        <p:spPr>
          <a:xfrm>
            <a:off x="6683829" y="1447800"/>
            <a:ext cx="439782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This is the challenge of the entire Inland Empire region.</a:t>
            </a:r>
          </a:p>
        </p:txBody>
      </p:sp>
      <p:pic>
        <p:nvPicPr>
          <p:cNvPr id="6" name="Picture 5" descr="A picture containing food, snow&#10;&#10;Description automatically generated">
            <a:extLst>
              <a:ext uri="{FF2B5EF4-FFF2-40B4-BE49-F238E27FC236}">
                <a16:creationId xmlns:a16="http://schemas.microsoft.com/office/drawing/2014/main" id="{A29708BF-3129-924E-A576-9BD09C57E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54" y="675960"/>
            <a:ext cx="5450557" cy="55056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7481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457</Words>
  <Application>Microsoft Macintosh PowerPoint</Application>
  <PresentationFormat>Widescreen</PresentationFormat>
  <Paragraphs>112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Ion</vt:lpstr>
      <vt:lpstr>The Use of GIS in  Census IE 2020 Planning</vt:lpstr>
      <vt:lpstr>Why the Census matters to everyone?</vt:lpstr>
      <vt:lpstr>Why the Census matters to the Inland Empire Region?</vt:lpstr>
      <vt:lpstr>Hard-To-Count Score</vt:lpstr>
      <vt:lpstr>Hard-To-Count Score</vt:lpstr>
      <vt:lpstr>Is UCR hard-to-count?</vt:lpstr>
      <vt:lpstr>UCR – Census tract 465</vt:lpstr>
      <vt:lpstr>Compared to other UC Campus</vt:lpstr>
      <vt:lpstr>PowerPoint Presentation</vt:lpstr>
      <vt:lpstr>PowerPoint Presentation</vt:lpstr>
      <vt:lpstr>IE CCC (IE Complete Count Committee)</vt:lpstr>
      <vt:lpstr>CSI UCR</vt:lpstr>
      <vt:lpstr>PowerPoint Presentation</vt:lpstr>
      <vt:lpstr>PowerPoint Presentation</vt:lpstr>
      <vt:lpstr>Objectives of the Census IE 2020 Hub</vt:lpstr>
      <vt:lpstr>Community Assets Survey</vt:lpstr>
      <vt:lpstr>Community Assets Map</vt:lpstr>
      <vt:lpstr>Landscape Map</vt:lpstr>
      <vt:lpstr>Census IE 2020 Hub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GIS in  Census IE 2020 Planning</dc:title>
  <dc:creator>yiming shao</dc:creator>
  <cp:lastModifiedBy>yiming shao</cp:lastModifiedBy>
  <cp:revision>9</cp:revision>
  <dcterms:created xsi:type="dcterms:W3CDTF">2019-11-14T03:00:00Z</dcterms:created>
  <dcterms:modified xsi:type="dcterms:W3CDTF">2019-11-14T21:02:04Z</dcterms:modified>
</cp:coreProperties>
</file>